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notesMasterIdLst>
    <p:notesMasterId r:id="rId38"/>
  </p:notesMasterIdLst>
  <p:sldIdLst>
    <p:sldId id="624" r:id="rId2"/>
    <p:sldId id="627" r:id="rId3"/>
    <p:sldId id="628" r:id="rId4"/>
    <p:sldId id="633" r:id="rId5"/>
    <p:sldId id="635" r:id="rId6"/>
    <p:sldId id="636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45" r:id="rId15"/>
    <p:sldId id="646" r:id="rId16"/>
    <p:sldId id="647" r:id="rId17"/>
    <p:sldId id="648" r:id="rId18"/>
    <p:sldId id="649" r:id="rId19"/>
    <p:sldId id="634" r:id="rId20"/>
    <p:sldId id="650" r:id="rId21"/>
    <p:sldId id="652" r:id="rId22"/>
    <p:sldId id="658" r:id="rId23"/>
    <p:sldId id="653" r:id="rId24"/>
    <p:sldId id="659" r:id="rId25"/>
    <p:sldId id="655" r:id="rId26"/>
    <p:sldId id="651" r:id="rId27"/>
    <p:sldId id="656" r:id="rId28"/>
    <p:sldId id="657" r:id="rId29"/>
    <p:sldId id="660" r:id="rId30"/>
    <p:sldId id="662" r:id="rId31"/>
    <p:sldId id="666" r:id="rId32"/>
    <p:sldId id="663" r:id="rId33"/>
    <p:sldId id="667" r:id="rId34"/>
    <p:sldId id="661" r:id="rId35"/>
    <p:sldId id="668" r:id="rId36"/>
    <p:sldId id="625" r:id="rId37"/>
  </p:sldIdLst>
  <p:sldSz cx="9144000" cy="5143500" type="screen16x9"/>
  <p:notesSz cx="7099300" cy="10234613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1pPr>
    <a:lvl2pPr marL="4572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2pPr>
    <a:lvl3pPr marL="9144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3pPr>
    <a:lvl4pPr marL="13716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4pPr>
    <a:lvl5pPr marL="18288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50" autoAdjust="0"/>
    <p:restoredTop sz="95402" autoAdjust="0"/>
  </p:normalViewPr>
  <p:slideViewPr>
    <p:cSldViewPr>
      <p:cViewPr varScale="1">
        <p:scale>
          <a:sx n="98" d="100"/>
          <a:sy n="98" d="100"/>
        </p:scale>
        <p:origin x="456" y="84"/>
      </p:cViewPr>
      <p:guideLst>
        <p:guide orient="horz" pos="162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910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0" y="1"/>
            <a:ext cx="3076363" cy="5152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021294" y="1"/>
            <a:ext cx="3076363" cy="5152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185353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41288" y="768350"/>
            <a:ext cx="6807200" cy="382905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9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709930" y="4861442"/>
            <a:ext cx="5671224" cy="45966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 smtClean="0"/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719329"/>
            <a:ext cx="3076363" cy="51528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9048" tIns="49524" rIns="99048" bIns="49524" anchor="ctr"/>
          <a:lstStyle/>
          <a:p>
            <a:pPr algn="r">
              <a:buClr>
                <a:srgbClr val="000000"/>
              </a:buClr>
              <a:buSzPct val="100000"/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021294" y="9721106"/>
            <a:ext cx="3068146" cy="502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488" tIns="50694" rIns="97488" bIns="50694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784128" algn="l"/>
                <a:tab pos="1568257" algn="l"/>
                <a:tab pos="2352385" algn="l"/>
                <a:tab pos="3136514" algn="l"/>
              </a:tabLst>
              <a:defRPr sz="1300">
                <a:solidFill>
                  <a:srgbClr val="000000"/>
                </a:solidFill>
                <a:latin typeface="AR PL UMing CN" pitchFamily="16" charset="0"/>
              </a:defRPr>
            </a:lvl1pPr>
          </a:lstStyle>
          <a:p>
            <a:pPr>
              <a:defRPr/>
            </a:pPr>
            <a:fld id="{D48F374F-3BCE-4877-8598-0831DF0B9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55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D48F374F-3BCE-4877-8598-0831DF0B92D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1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首页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 userDrawn="1"/>
        </p:nvSpPr>
        <p:spPr bwMode="auto">
          <a:xfrm>
            <a:off x="1371600" y="3829050"/>
            <a:ext cx="640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ts val="600"/>
              </a:spcBef>
              <a:buClr>
                <a:schemeClr val="accent1"/>
              </a:buClr>
              <a:buSzPct val="76000"/>
              <a:buFont typeface="Wingdings 3" pitchFamily="18" charset="2"/>
              <a:buNone/>
              <a:defRPr/>
            </a:pPr>
            <a:endParaRPr lang="zh-CN" altLang="zh-CN" sz="280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154" name="标题占位符 21"/>
          <p:cNvSpPr>
            <a:spLocks noGrp="1"/>
          </p:cNvSpPr>
          <p:nvPr>
            <p:ph type="ctrTitle" hasCustomPrompt="1"/>
          </p:nvPr>
        </p:nvSpPr>
        <p:spPr>
          <a:xfrm>
            <a:off x="1043608" y="1851670"/>
            <a:ext cx="6264696" cy="800100"/>
          </a:xfrm>
        </p:spPr>
        <p:txBody>
          <a:bodyPr anchor="t"/>
          <a:lstStyle>
            <a:lvl1pPr algn="ctr">
              <a:defRPr kumimoji="0" lang="zh-CN" altLang="en-US" sz="44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 algn="ctr" defTabSz="514350" eaLnBrk="1" latinLnBrk="0" hangingPunct="1">
              <a:lnSpc>
                <a:spcPct val="90000"/>
              </a:lnSpc>
              <a:buFont typeface="Arial" charset="0"/>
              <a:buNone/>
            </a:pPr>
            <a:r>
              <a:rPr lang="zh-CN" altLang="en-US" dirty="0" smtClean="0"/>
              <a:t>编辑母版标题样式</a:t>
            </a:r>
            <a:endParaRPr lang="zh-CN" altLang="en-US" dirty="0"/>
          </a:p>
        </p:txBody>
      </p:sp>
      <p:sp>
        <p:nvSpPr>
          <p:cNvPr id="22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3003798"/>
            <a:ext cx="2880200" cy="100811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spcBef>
                <a:spcPts val="0"/>
              </a:spcBef>
              <a:buNone/>
              <a:defRPr lang="zh-CN" altLang="en-US" sz="2000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 smtClean="0"/>
              <a:t>编辑母版主讲人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职称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  <p:pic>
        <p:nvPicPr>
          <p:cNvPr id="18" name="Picture 2" descr="C:\Users\Administrator\Desktop\华清远见logo 副本副本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83518"/>
            <a:ext cx="2160240" cy="57606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 userDrawn="1"/>
        </p:nvSpPr>
        <p:spPr>
          <a:xfrm>
            <a:off x="2714612" y="576426"/>
            <a:ext cx="250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高端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IT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就业培训专家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5565"/>
            <a:ext cx="2057400" cy="36814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8768" y="915565"/>
            <a:ext cx="5937448" cy="36814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/>
        </p:nvGrpSpPr>
        <p:grpSpPr>
          <a:xfrm>
            <a:off x="0" y="2510"/>
            <a:ext cx="9144000" cy="5140990"/>
            <a:chOff x="0" y="2510"/>
            <a:chExt cx="9144000" cy="5140990"/>
          </a:xfrm>
        </p:grpSpPr>
        <p:pic>
          <p:nvPicPr>
            <p:cNvPr id="8" name="图片 7" descr="pp内容页.jp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0" y="2510"/>
              <a:ext cx="9144000" cy="514099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637" y="267494"/>
              <a:ext cx="4988859" cy="4437413"/>
            </a:xfrm>
            <a:prstGeom prst="rect">
              <a:avLst/>
            </a:prstGeom>
          </p:spPr>
        </p:pic>
        <p:sp>
          <p:nvSpPr>
            <p:cNvPr id="4" name="文本框 9"/>
            <p:cNvSpPr txBox="1"/>
            <p:nvPr userDrawn="1"/>
          </p:nvSpPr>
          <p:spPr>
            <a:xfrm>
              <a:off x="3275856" y="4111434"/>
              <a:ext cx="3771900" cy="54854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扫描大树或关注（微信号：</a:t>
              </a:r>
              <a:r>
                <a:rPr lang="en-US" altLang="zh-CN" sz="105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farsight2013</a:t>
              </a: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buFont typeface="Arial" charset="0"/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第一时间获取更多华清远见课程信息。</a:t>
              </a:r>
            </a:p>
          </p:txBody>
        </p:sp>
        <p:sp>
          <p:nvSpPr>
            <p:cNvPr id="5" name="文本框 2"/>
            <p:cNvSpPr txBox="1"/>
            <p:nvPr userDrawn="1"/>
          </p:nvSpPr>
          <p:spPr>
            <a:xfrm>
              <a:off x="755576" y="2211710"/>
              <a:ext cx="55530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  <a:defRPr/>
              </a:pP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043608" y="1923678"/>
              <a:ext cx="20002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谢 谢！</a:t>
              </a:r>
              <a:endParaRPr lang="zh-CN" altLang="en-US" sz="6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1" name="Picture 2" descr="C:\Users\Administrator\Desktop\华清远见logo 副本副本.pn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3568" y="483518"/>
              <a:ext cx="2160240" cy="576064"/>
            </a:xfrm>
            <a:prstGeom prst="rect">
              <a:avLst/>
            </a:prstGeom>
            <a:noFill/>
          </p:spPr>
        </p:pic>
        <p:pic>
          <p:nvPicPr>
            <p:cNvPr id="17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 l="6525" t="91431" r="76123"/>
            <a:stretch>
              <a:fillRect/>
            </a:stretch>
          </p:blipFill>
          <p:spPr bwMode="auto">
            <a:xfrm>
              <a:off x="4211961" y="4702175"/>
              <a:ext cx="1872484" cy="44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 l="6525" t="91431" r="76123"/>
            <a:stretch>
              <a:fillRect/>
            </a:stretch>
          </p:blipFill>
          <p:spPr bwMode="auto">
            <a:xfrm>
              <a:off x="4932040" y="4731990"/>
              <a:ext cx="1799781" cy="369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 l="6525" t="91431" r="76123"/>
            <a:stretch>
              <a:fillRect/>
            </a:stretch>
          </p:blipFill>
          <p:spPr bwMode="auto">
            <a:xfrm>
              <a:off x="2123728" y="4731990"/>
              <a:ext cx="1799781" cy="369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 l="6525" t="91431" r="76123"/>
            <a:stretch>
              <a:fillRect/>
            </a:stretch>
          </p:blipFill>
          <p:spPr bwMode="auto">
            <a:xfrm>
              <a:off x="2484187" y="4731990"/>
              <a:ext cx="1799781" cy="369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 userDrawn="1"/>
          </p:nvSpPr>
          <p:spPr bwMode="auto">
            <a:xfrm>
              <a:off x="2195736" y="4752305"/>
              <a:ext cx="26638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zh-CN" altLang="en-US" sz="1400" b="1" kern="1200" spc="200" baseline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华清远见教育集团</a:t>
              </a:r>
              <a:endParaRPr lang="zh-CN" altLang="en-US" sz="1400" b="1" kern="1200" spc="2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 bwMode="auto">
            <a:xfrm>
              <a:off x="4572695" y="4752305"/>
              <a:ext cx="2663825" cy="3231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altLang="zh-CN" sz="1500" b="1" kern="1500" spc="100" dirty="0" smtClean="0">
                  <a:solidFill>
                    <a:schemeClr val="bg1"/>
                  </a:solidFill>
                  <a:latin typeface="Arial" pitchFamily="34" charset="0"/>
                </a:rPr>
                <a:t>www.embedu.org</a:t>
              </a:r>
              <a:endParaRPr lang="zh-CN" altLang="en-US" sz="1500" b="1" kern="1500" spc="10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3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872" y="411510"/>
            <a:ext cx="5997352" cy="432048"/>
          </a:xfrm>
        </p:spPr>
        <p:txBody>
          <a:bodyPr/>
          <a:lstStyle>
            <a:lvl1pPr>
              <a:defRPr lang="zh-CN" altLang="en-US" dirty="0"/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90400" y="915566"/>
            <a:ext cx="8014048" cy="367240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411510"/>
            <a:ext cx="5997352" cy="4320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1560" y="914401"/>
            <a:ext cx="3884240" cy="36826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14401"/>
            <a:ext cx="3956248" cy="368260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1216" y="411509"/>
            <a:ext cx="5987008" cy="43204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4164" y="1059582"/>
            <a:ext cx="3957836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164" y="1631156"/>
            <a:ext cx="3957836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059582"/>
            <a:ext cx="3959419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3959420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583" y="987574"/>
            <a:ext cx="2864297" cy="50405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987574"/>
            <a:ext cx="5029398" cy="3607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1560" y="1563638"/>
            <a:ext cx="2880320" cy="30309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21"/>
          <p:cNvSpPr>
            <a:spLocks noGrp="1"/>
          </p:cNvSpPr>
          <p:nvPr>
            <p:ph type="title"/>
          </p:nvPr>
        </p:nvSpPr>
        <p:spPr bwMode="auto">
          <a:xfrm>
            <a:off x="590872" y="411510"/>
            <a:ext cx="5997352" cy="432048"/>
          </a:xfrm>
          <a:prstGeom prst="rect">
            <a:avLst/>
          </a:prstGeom>
        </p:spPr>
        <p:txBody>
          <a:bodyPr/>
          <a:lstStyle/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051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590872" y="914401"/>
            <a:ext cx="8013576" cy="368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grpSp>
        <p:nvGrpSpPr>
          <p:cNvPr id="12" name="组合 32"/>
          <p:cNvGrpSpPr/>
          <p:nvPr/>
        </p:nvGrpSpPr>
        <p:grpSpPr>
          <a:xfrm>
            <a:off x="2123728" y="4702175"/>
            <a:ext cx="5112792" cy="399132"/>
            <a:chOff x="2123728" y="4702175"/>
            <a:chExt cx="5112792" cy="399132"/>
          </a:xfrm>
        </p:grpSpPr>
        <p:pic>
          <p:nvPicPr>
            <p:cNvPr id="14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l="6525" t="91431" r="76123"/>
            <a:stretch>
              <a:fillRect/>
            </a:stretch>
          </p:blipFill>
          <p:spPr bwMode="auto">
            <a:xfrm>
              <a:off x="4211961" y="4702175"/>
              <a:ext cx="1872484" cy="3898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l="6525" t="91431" r="76123"/>
            <a:stretch>
              <a:fillRect/>
            </a:stretch>
          </p:blipFill>
          <p:spPr bwMode="auto">
            <a:xfrm>
              <a:off x="4932040" y="4731990"/>
              <a:ext cx="1799781" cy="369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l="6525" t="91431" r="76123"/>
            <a:stretch>
              <a:fillRect/>
            </a:stretch>
          </p:blipFill>
          <p:spPr bwMode="auto">
            <a:xfrm>
              <a:off x="2123728" y="4731990"/>
              <a:ext cx="1799781" cy="369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图片 10" descr="ppt内页模板图.jpg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l="6525" t="91431" r="76123"/>
            <a:stretch>
              <a:fillRect/>
            </a:stretch>
          </p:blipFill>
          <p:spPr bwMode="auto">
            <a:xfrm>
              <a:off x="2484187" y="4731990"/>
              <a:ext cx="1799781" cy="369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30"/>
            <p:cNvSpPr txBox="1"/>
            <p:nvPr userDrawn="1"/>
          </p:nvSpPr>
          <p:spPr bwMode="auto">
            <a:xfrm>
              <a:off x="2195736" y="4752305"/>
              <a:ext cx="26638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zh-CN" altLang="en-US" sz="1400" b="1" kern="1200" spc="200" baseline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华清远见教育集团</a:t>
              </a:r>
              <a:endParaRPr lang="zh-CN" altLang="en-US" sz="1400" b="1" kern="1200" spc="200" baseline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31"/>
            <p:cNvSpPr txBox="1"/>
            <p:nvPr userDrawn="1"/>
          </p:nvSpPr>
          <p:spPr bwMode="auto">
            <a:xfrm>
              <a:off x="4572695" y="4752305"/>
              <a:ext cx="2663825" cy="3231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Font typeface="Arial" pitchFamily="34" charset="0"/>
                <a:buNone/>
                <a:defRPr/>
              </a:pPr>
              <a:r>
                <a:rPr lang="en-US" altLang="zh-CN" sz="1500" b="1" kern="1500" spc="100" dirty="0" smtClean="0">
                  <a:solidFill>
                    <a:schemeClr val="bg1"/>
                  </a:solidFill>
                  <a:latin typeface="Arial" pitchFamily="34" charset="0"/>
                </a:rPr>
                <a:t>www.embedu.org</a:t>
              </a:r>
              <a:endParaRPr lang="zh-CN" altLang="en-US" sz="1500" b="1" kern="1500" spc="100" dirty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pic>
        <p:nvPicPr>
          <p:cNvPr id="13" name="Picture 2" descr="C:\Users\Administrator\Desktop\华清远见logo 副本副本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660232" y="267494"/>
            <a:ext cx="2160240" cy="576064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lang="zh-CN" altLang="en-US" sz="2000" b="1" i="0" u="none" strike="noStrike" kern="1200" cap="none" spc="0" normalizeH="0" baseline="0" noProof="0" dirty="0" smtClean="0">
          <a:ln>
            <a:noFill/>
          </a:ln>
          <a:solidFill>
            <a:srgbClr val="C00000"/>
          </a:solidFill>
          <a:effectLst/>
          <a:uLnTx/>
          <a:uFillTx/>
          <a:latin typeface="华文细黑" pitchFamily="2" charset="-122"/>
          <a:ea typeface="微软雅黑"/>
          <a:cs typeface="+mj-cs"/>
          <a:sym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ts val="600"/>
        </a:spcAft>
        <a:buClr>
          <a:schemeClr val="tx1"/>
        </a:buClr>
        <a:buSzPct val="76000"/>
        <a:buFont typeface="Wingdings" pitchFamily="2" charset="2"/>
        <a:buChar char=""/>
        <a:defRPr lang="zh-CN" altLang="en-US" sz="1800" kern="1200" dirty="0" smtClean="0">
          <a:solidFill>
            <a:schemeClr val="tx1"/>
          </a:solidFill>
          <a:latin typeface="宋体" pitchFamily="2" charset="-122"/>
          <a:ea typeface="宋体" pitchFamily="2" charset="-122"/>
          <a:cs typeface="+mn-cs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1400">
          <a:solidFill>
            <a:schemeClr val="tx1"/>
          </a:solidFill>
          <a:latin typeface="+mn-lt"/>
          <a:ea typeface="+mn-ea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1200">
          <a:solidFill>
            <a:schemeClr val="tx1"/>
          </a:solidFill>
          <a:latin typeface="+mn-lt"/>
          <a:ea typeface="+mn-ea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1100">
          <a:solidFill>
            <a:schemeClr val="tx1"/>
          </a:solidFill>
          <a:latin typeface="+mn-lt"/>
          <a:ea typeface="+mn-ea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900">
          <a:solidFill>
            <a:schemeClr val="tx1"/>
          </a:solidFill>
          <a:latin typeface="+mn-lt"/>
          <a:ea typeface="+mn-ea"/>
        </a:defRPr>
      </a:lvl5pPr>
      <a:lvl6pPr marL="18288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</a:defRPr>
      </a:lvl6pPr>
      <a:lvl7pPr marL="22860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</a:defRPr>
      </a:lvl7pPr>
      <a:lvl8pPr marL="27432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</a:defRPr>
      </a:lvl8pPr>
      <a:lvl9pPr marL="32004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026402" y="1491630"/>
            <a:ext cx="6264696" cy="800100"/>
          </a:xfrm>
        </p:spPr>
        <p:txBody>
          <a:bodyPr/>
          <a:lstStyle/>
          <a:p>
            <a:r>
              <a:rPr kumimoji="1" lang="zh-CN" altLang="en-US" smtClean="0"/>
              <a:t>嵌入式、物联网</a:t>
            </a:r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zh-CN" altLang="en-US" smtClean="0"/>
              <a:t>课程设计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937637" y="3003798"/>
            <a:ext cx="4320480" cy="1008112"/>
          </a:xfrm>
        </p:spPr>
        <p:txBody>
          <a:bodyPr/>
          <a:lstStyle/>
          <a:p>
            <a:r>
              <a:rPr lang="zh-CN" altLang="en-US" smtClean="0"/>
              <a:t>华清远见成都中心技术总监 潘友华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0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公司规模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31590"/>
            <a:ext cx="5523809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软件开发平台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7574"/>
            <a:ext cx="671611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6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软件开发调试工具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00" y="810462"/>
            <a:ext cx="5616624" cy="38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1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硬件开发平台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876738"/>
            <a:ext cx="6655023" cy="37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处理器芯片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843558"/>
            <a:ext cx="6048672" cy="379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软硬件人员安排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74840"/>
            <a:ext cx="660016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操作系统选择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87574"/>
            <a:ext cx="5333333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0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应用方向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87574"/>
            <a:ext cx="6380952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企业需求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15566"/>
            <a:ext cx="6171429" cy="3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嵌入式课程大纲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843557"/>
            <a:ext cx="4536504" cy="382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>
          <a:xfrm>
            <a:off x="590400" y="915566"/>
            <a:ext cx="8158064" cy="3888432"/>
          </a:xfrm>
        </p:spPr>
        <p:txBody>
          <a:bodyPr/>
          <a:lstStyle/>
          <a:p>
            <a:r>
              <a:rPr kumimoji="1" lang="zh-CN" altLang="en-US" sz="1200" smtClean="0"/>
              <a:t>行业分析</a:t>
            </a:r>
            <a:endParaRPr kumimoji="1" lang="en-US" altLang="zh-CN" sz="1200" smtClean="0"/>
          </a:p>
          <a:p>
            <a:r>
              <a:rPr kumimoji="1" lang="zh-CN" altLang="en-US" sz="1200" smtClean="0"/>
              <a:t>嵌入式课程大纲</a:t>
            </a:r>
            <a:endParaRPr kumimoji="1" lang="en-US" altLang="zh-CN" sz="1200" smtClean="0"/>
          </a:p>
          <a:p>
            <a:r>
              <a:rPr kumimoji="1" lang="zh-CN" altLang="en-US" sz="1200" smtClean="0"/>
              <a:t>嵌入式教学实践</a:t>
            </a:r>
            <a:endParaRPr kumimoji="1" lang="en-US" altLang="zh-CN" sz="1200"/>
          </a:p>
          <a:p>
            <a:pPr lvl="1"/>
            <a:r>
              <a:rPr kumimoji="1" lang="zh-CN" altLang="en-US" sz="1200" smtClean="0"/>
              <a:t>专业教材</a:t>
            </a:r>
            <a:endParaRPr kumimoji="1" lang="en-US" altLang="zh-CN" sz="1200" smtClean="0"/>
          </a:p>
          <a:p>
            <a:pPr lvl="1"/>
            <a:r>
              <a:rPr kumimoji="1" lang="zh-CN" altLang="en-US" sz="1200" smtClean="0"/>
              <a:t>教学平台</a:t>
            </a:r>
            <a:endParaRPr kumimoji="1" lang="en-US" altLang="zh-CN" sz="1200" smtClean="0"/>
          </a:p>
          <a:p>
            <a:pPr lvl="1"/>
            <a:r>
              <a:rPr kumimoji="1" lang="zh-CN" altLang="en-US" sz="1200" smtClean="0"/>
              <a:t>项目案例</a:t>
            </a:r>
            <a:endParaRPr kumimoji="1" lang="en-US" altLang="zh-CN" sz="1200" smtClean="0"/>
          </a:p>
          <a:p>
            <a:r>
              <a:rPr kumimoji="1" lang="zh-CN" altLang="en-US" sz="1200" smtClean="0"/>
              <a:t>物联网课程大纲</a:t>
            </a:r>
            <a:endParaRPr kumimoji="1" lang="en-US" altLang="zh-CN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嵌入式课程大纲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这部分内容主要是能够看得懂硬件工作原理，特别是操作系统级软件，这部分内容主要有</a:t>
            </a:r>
            <a:r>
              <a:rPr lang="en-US" altLang="zh-CN"/>
              <a:t>C</a:t>
            </a:r>
            <a:r>
              <a:rPr lang="zh-CN" altLang="en-US"/>
              <a:t>语言基础，嵌入式</a:t>
            </a:r>
            <a:r>
              <a:rPr lang="en-US" altLang="zh-CN"/>
              <a:t>Linux</a:t>
            </a:r>
            <a:r>
              <a:rPr lang="zh-CN" altLang="en-US"/>
              <a:t>操作系统使用，嵌入式</a:t>
            </a:r>
            <a:r>
              <a:rPr lang="en-US" altLang="zh-CN"/>
              <a:t>LinuxC</a:t>
            </a:r>
            <a:r>
              <a:rPr lang="zh-CN" altLang="en-US"/>
              <a:t>语言高级编程，数据结构以及经典算法，</a:t>
            </a:r>
            <a:r>
              <a:rPr lang="en-US" altLang="zh-CN"/>
              <a:t>java</a:t>
            </a:r>
            <a:r>
              <a:rPr lang="zh-CN" altLang="en-US"/>
              <a:t>语言基础，</a:t>
            </a:r>
            <a:r>
              <a:rPr lang="en-US" altLang="zh-CN"/>
              <a:t>java</a:t>
            </a:r>
            <a:r>
              <a:rPr lang="zh-CN" altLang="en-US"/>
              <a:t>语言高级编程等内容，这些科目内容众多，但相对来讲都是一些比较简单的基础，容易掌握。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311360"/>
            <a:ext cx="4762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嵌入式课程大纲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这部分内容能够更好地深入掌握</a:t>
            </a:r>
            <a:r>
              <a:rPr lang="en-US" altLang="zh-CN"/>
              <a:t>Linux</a:t>
            </a:r>
            <a:r>
              <a:rPr lang="zh-CN" altLang="en-US"/>
              <a:t>系统，主要内容包括嵌入式</a:t>
            </a:r>
            <a:r>
              <a:rPr lang="en-US" altLang="zh-CN"/>
              <a:t>Linux</a:t>
            </a:r>
            <a:r>
              <a:rPr lang="zh-CN" altLang="en-US"/>
              <a:t>文件</a:t>
            </a:r>
            <a:r>
              <a:rPr lang="en-US" altLang="zh-CN"/>
              <a:t>I/O</a:t>
            </a:r>
            <a:r>
              <a:rPr lang="zh-CN" altLang="en-US"/>
              <a:t>，嵌入式</a:t>
            </a:r>
            <a:r>
              <a:rPr lang="en-US" altLang="zh-CN"/>
              <a:t>Linux</a:t>
            </a:r>
            <a:r>
              <a:rPr lang="zh-CN" altLang="en-US"/>
              <a:t>库的制作和使用，嵌入式</a:t>
            </a:r>
            <a:r>
              <a:rPr lang="en-US" altLang="zh-CN"/>
              <a:t>Linux</a:t>
            </a:r>
            <a:r>
              <a:rPr lang="zh-CN" altLang="en-US"/>
              <a:t>开发程序设计，嵌入式</a:t>
            </a:r>
            <a:r>
              <a:rPr lang="en-US" altLang="zh-CN"/>
              <a:t>Linux</a:t>
            </a:r>
            <a:r>
              <a:rPr lang="zh-CN" altLang="en-US"/>
              <a:t>网络编程，嵌入式数据库</a:t>
            </a:r>
            <a:r>
              <a:rPr lang="zh-CN" altLang="en-US" smtClean="0"/>
              <a:t>开发等</a:t>
            </a:r>
            <a:r>
              <a:rPr lang="zh-CN" altLang="en-US"/>
              <a:t>基础相关内容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嵌入式</a:t>
            </a:r>
            <a:r>
              <a:rPr lang="en-US" altLang="zh-CN" smtClean="0"/>
              <a:t>Linux</a:t>
            </a:r>
            <a:r>
              <a:rPr lang="zh-CN" altLang="en-US" smtClean="0"/>
              <a:t>实践教学</a:t>
            </a:r>
            <a:endParaRPr lang="en-US" altLang="zh-CN" smtClean="0"/>
          </a:p>
          <a:p>
            <a:pPr lvl="1"/>
            <a:r>
              <a:rPr lang="zh-CN" altLang="en-US" smtClean="0"/>
              <a:t>网络云盘</a:t>
            </a:r>
            <a:endParaRPr lang="en-US" altLang="zh-CN" smtClean="0"/>
          </a:p>
          <a:p>
            <a:pPr lvl="1"/>
            <a:r>
              <a:rPr lang="zh-CN" altLang="en-US" smtClean="0"/>
              <a:t>嵌入式</a:t>
            </a:r>
            <a:r>
              <a:rPr lang="en-US" altLang="zh-CN" smtClean="0"/>
              <a:t>web</a:t>
            </a:r>
            <a:r>
              <a:rPr lang="zh-CN" altLang="en-US" smtClean="0"/>
              <a:t>服务器</a:t>
            </a:r>
            <a:endParaRPr lang="en-US" altLang="zh-CN" smtClean="0"/>
          </a:p>
          <a:p>
            <a:pPr lvl="1"/>
            <a:r>
              <a:rPr lang="en-US" altLang="zh-CN" smtClean="0"/>
              <a:t>…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14100"/>
            <a:ext cx="4834508" cy="274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嵌入式课程大纲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73050" lvl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"/>
            </a:pPr>
            <a:r>
              <a:rPr lang="zh-CN" altLang="en-US" sz="1600" smtClean="0"/>
              <a:t>教学实践项目：嵌入式</a:t>
            </a:r>
            <a:r>
              <a:rPr lang="en-US" altLang="zh-CN" sz="1600"/>
              <a:t>web</a:t>
            </a:r>
            <a:r>
              <a:rPr lang="zh-CN" altLang="en-US" sz="1600"/>
              <a:t>服务器</a:t>
            </a:r>
            <a:endParaRPr lang="en-US" altLang="zh-CN" sz="1600"/>
          </a:p>
          <a:p>
            <a:r>
              <a:rPr lang="zh-CN" altLang="en-US" sz="1600" smtClean="0"/>
              <a:t>涉及技术：</a:t>
            </a:r>
            <a:endParaRPr lang="en-US" altLang="zh-CN" sz="1600" smtClean="0"/>
          </a:p>
          <a:p>
            <a:pPr lvl="1"/>
            <a:r>
              <a:rPr lang="en-US" altLang="zh-CN" sz="1200" smtClean="0"/>
              <a:t>C</a:t>
            </a:r>
            <a:r>
              <a:rPr lang="zh-CN" altLang="en-US" sz="1200" smtClean="0"/>
              <a:t>语言编程</a:t>
            </a:r>
            <a:endParaRPr lang="en-US" altLang="zh-CN" sz="1200" smtClean="0"/>
          </a:p>
          <a:p>
            <a:pPr lvl="1"/>
            <a:r>
              <a:rPr lang="zh-CN" altLang="en-US" sz="1200" smtClean="0"/>
              <a:t>基于</a:t>
            </a:r>
            <a:r>
              <a:rPr lang="en-US" altLang="zh-CN" sz="1200" smtClean="0"/>
              <a:t>TCP/IP</a:t>
            </a:r>
            <a:r>
              <a:rPr lang="zh-CN" altLang="en-US" sz="1200" smtClean="0"/>
              <a:t>的套接字编程</a:t>
            </a:r>
            <a:endParaRPr lang="en-US" altLang="zh-CN" sz="1200" smtClean="0"/>
          </a:p>
          <a:p>
            <a:pPr lvl="1"/>
            <a:r>
              <a:rPr lang="en-US" altLang="zh-CN" sz="1200" smtClean="0"/>
              <a:t>HTTP</a:t>
            </a:r>
            <a:r>
              <a:rPr lang="zh-CN" altLang="en-US" sz="1200" smtClean="0"/>
              <a:t>协议</a:t>
            </a:r>
            <a:endParaRPr lang="en-US" altLang="zh-CN" sz="120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48" y="1323045"/>
            <a:ext cx="4528243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嵌入式课程大纲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嵌入式学习第三阶段需要掌握嵌入式系统及底层开发相关内容，学习内容主要包括</a:t>
            </a:r>
            <a:r>
              <a:rPr lang="en-US" altLang="zh-CN"/>
              <a:t>ARM</a:t>
            </a:r>
            <a:r>
              <a:rPr lang="zh-CN" altLang="en-US"/>
              <a:t>处理器编程，</a:t>
            </a:r>
            <a:r>
              <a:rPr lang="en-US" altLang="zh-CN"/>
              <a:t>ARM</a:t>
            </a:r>
            <a:r>
              <a:rPr lang="zh-CN" altLang="en-US"/>
              <a:t>硬件接口编程，物联网基础等</a:t>
            </a:r>
            <a:r>
              <a:rPr lang="en-US" altLang="zh-CN"/>
              <a:t>ARM</a:t>
            </a:r>
            <a:r>
              <a:rPr lang="zh-CN" altLang="en-US"/>
              <a:t>相关内容，此外，还包括嵌入式</a:t>
            </a:r>
            <a:r>
              <a:rPr lang="en-US" altLang="zh-CN"/>
              <a:t>Linux</a:t>
            </a:r>
            <a:r>
              <a:rPr lang="zh-CN" altLang="en-US"/>
              <a:t>系统移植</a:t>
            </a:r>
            <a:r>
              <a:rPr lang="en-US" altLang="zh-CN"/>
              <a:t>/</a:t>
            </a:r>
            <a:r>
              <a:rPr lang="zh-CN" altLang="en-US"/>
              <a:t>内核开发</a:t>
            </a:r>
            <a:r>
              <a:rPr lang="en-US" altLang="zh-CN"/>
              <a:t>/</a:t>
            </a:r>
            <a:r>
              <a:rPr lang="zh-CN" altLang="en-US"/>
              <a:t>驱动开发等必备内容</a:t>
            </a:r>
            <a:r>
              <a:rPr lang="zh-CN" altLang="en-US" smtClean="0"/>
              <a:t>。</a:t>
            </a:r>
            <a:endParaRPr lang="en-US" altLang="zh-CN"/>
          </a:p>
          <a:p>
            <a:r>
              <a:rPr lang="en-US" altLang="zh-CN" smtClean="0"/>
              <a:t>ARM</a:t>
            </a:r>
            <a:r>
              <a:rPr lang="zh-CN" altLang="en-US" smtClean="0"/>
              <a:t>实践教学</a:t>
            </a:r>
            <a:endParaRPr lang="en-US" altLang="zh-CN" smtClean="0"/>
          </a:p>
          <a:p>
            <a:pPr lvl="1"/>
            <a:r>
              <a:rPr lang="en-US" altLang="zh-CN" smtClean="0"/>
              <a:t>Crotex-M0 i2c</a:t>
            </a:r>
            <a:r>
              <a:rPr lang="zh-CN" altLang="en-US" smtClean="0"/>
              <a:t>通讯</a:t>
            </a:r>
            <a:endParaRPr lang="en-US" altLang="zh-CN" smtClean="0"/>
          </a:p>
          <a:p>
            <a:pPr lvl="1"/>
            <a:r>
              <a:rPr lang="en-US" altLang="zh-CN" smtClean="0"/>
              <a:t>Cortex-A9 spi</a:t>
            </a:r>
            <a:r>
              <a:rPr lang="zh-CN" altLang="en-US" smtClean="0"/>
              <a:t>通讯</a:t>
            </a:r>
            <a:endParaRPr lang="en-US" altLang="zh-CN" smtClean="0"/>
          </a:p>
          <a:p>
            <a:pPr lvl="1"/>
            <a:r>
              <a:rPr lang="en-US" altLang="zh-CN" smtClean="0"/>
              <a:t>…</a:t>
            </a:r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73932"/>
            <a:ext cx="469049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嵌入式课程大纲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mtClean="0"/>
              <a:t>ARM</a:t>
            </a:r>
            <a:r>
              <a:rPr lang="zh-CN" altLang="en-US" smtClean="0"/>
              <a:t>实践教学：</a:t>
            </a:r>
            <a:r>
              <a:rPr lang="en-US" altLang="zh-CN" smtClean="0"/>
              <a:t>Cortex-A9 spi</a:t>
            </a:r>
            <a:r>
              <a:rPr lang="zh-CN" altLang="en-US" smtClean="0"/>
              <a:t>通讯</a:t>
            </a:r>
            <a:endParaRPr lang="en-US" altLang="zh-CN" smtClean="0"/>
          </a:p>
          <a:p>
            <a:r>
              <a:rPr lang="zh-CN" altLang="en-US" smtClean="0"/>
              <a:t>涉及技术</a:t>
            </a:r>
            <a:endParaRPr lang="en-US" altLang="zh-CN" smtClean="0"/>
          </a:p>
          <a:p>
            <a:pPr lvl="1"/>
            <a:r>
              <a:rPr lang="en-US" altLang="zh-CN" smtClean="0"/>
              <a:t>C</a:t>
            </a:r>
            <a:r>
              <a:rPr lang="zh-CN" altLang="en-US" smtClean="0"/>
              <a:t>语言编程</a:t>
            </a:r>
            <a:endParaRPr lang="en-US" altLang="zh-CN" smtClean="0"/>
          </a:p>
          <a:p>
            <a:pPr lvl="1"/>
            <a:r>
              <a:rPr lang="en-US" altLang="zh-CN" smtClean="0"/>
              <a:t>ARM</a:t>
            </a:r>
            <a:r>
              <a:rPr lang="zh-CN" altLang="en-US" smtClean="0"/>
              <a:t>处理器编程</a:t>
            </a:r>
            <a:endParaRPr lang="en-US" altLang="zh-CN" smtClean="0"/>
          </a:p>
          <a:p>
            <a:pPr lvl="1"/>
            <a:r>
              <a:rPr lang="en-US" altLang="zh-CN" smtClean="0"/>
              <a:t>ARM</a:t>
            </a:r>
            <a:r>
              <a:rPr lang="zh-CN" altLang="en-US" smtClean="0"/>
              <a:t>硬件接口编程</a:t>
            </a:r>
            <a:endParaRPr lang="en-US" altLang="zh-CN" smtClean="0"/>
          </a:p>
          <a:p>
            <a:pPr lvl="1"/>
            <a:r>
              <a:rPr lang="en-US" altLang="zh-CN" smtClean="0"/>
              <a:t>Kerl</a:t>
            </a:r>
            <a:r>
              <a:rPr lang="zh-CN" altLang="en-US" smtClean="0"/>
              <a:t>开发环境</a:t>
            </a:r>
            <a:endParaRPr lang="en-US" altLang="zh-CN" smtClean="0"/>
          </a:p>
          <a:p>
            <a:pPr marL="274638" lvl="1" indent="0">
              <a:buNone/>
            </a:pPr>
            <a:endParaRPr lang="en-US" altLang="zh-CN" smtClean="0"/>
          </a:p>
          <a:p>
            <a:endParaRPr lang="en-US" altLang="zh-CN" smtClean="0"/>
          </a:p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9872" y="1400567"/>
            <a:ext cx="4881736" cy="323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839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嵌入式教学实践</a:t>
            </a:r>
            <a:r>
              <a:rPr lang="en-US" altLang="zh-CN" smtClean="0"/>
              <a:t>-</a:t>
            </a:r>
            <a:r>
              <a:rPr lang="zh-CN" altLang="en-US" smtClean="0"/>
              <a:t>专业教材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02" y="987574"/>
            <a:ext cx="1619250" cy="2266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10" y="987574"/>
            <a:ext cx="1619250" cy="2266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87574"/>
            <a:ext cx="1619250" cy="2266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499742"/>
            <a:ext cx="1619250" cy="2266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6" y="2465040"/>
            <a:ext cx="1619250" cy="2266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10" y="2499742"/>
            <a:ext cx="1619250" cy="2266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024880"/>
            <a:ext cx="1619250" cy="2266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499742"/>
            <a:ext cx="1619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嵌入式教学实践</a:t>
            </a:r>
            <a:r>
              <a:rPr lang="en-US" altLang="zh-CN" smtClean="0"/>
              <a:t>-</a:t>
            </a:r>
            <a:r>
              <a:rPr lang="zh-CN" altLang="en-US" smtClean="0"/>
              <a:t>实验平台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0" y="915566"/>
            <a:ext cx="5247619" cy="2114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58630"/>
            <a:ext cx="4813863" cy="32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嵌入式教学实践</a:t>
            </a:r>
            <a:r>
              <a:rPr lang="en-US" altLang="zh-CN" smtClean="0"/>
              <a:t>-</a:t>
            </a:r>
            <a:r>
              <a:rPr lang="zh-CN" altLang="en-US" smtClean="0"/>
              <a:t>业界应用实例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59582"/>
            <a:ext cx="4680520" cy="350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5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嵌入式教学实践</a:t>
            </a:r>
            <a:r>
              <a:rPr lang="en-US" altLang="zh-CN" smtClean="0"/>
              <a:t>-</a:t>
            </a:r>
            <a:r>
              <a:rPr lang="zh-CN" altLang="en-US"/>
              <a:t>业界应用实例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涉及到的软件技术</a:t>
            </a:r>
            <a:endParaRPr lang="zh-CN" altLang="zh-CN" b="1" dirty="0"/>
          </a:p>
          <a:p>
            <a:pPr lvl="1"/>
            <a:r>
              <a:rPr lang="en-US" altLang="zh-CN" sz="1600" dirty="0"/>
              <a:t>Linux</a:t>
            </a:r>
            <a:r>
              <a:rPr lang="zh-CN" altLang="zh-CN" sz="1600" dirty="0"/>
              <a:t>串口编程</a:t>
            </a:r>
          </a:p>
          <a:p>
            <a:pPr lvl="1"/>
            <a:r>
              <a:rPr lang="en-US" altLang="zh-CN" sz="1600" dirty="0"/>
              <a:t>Linux V4L2</a:t>
            </a:r>
            <a:r>
              <a:rPr lang="zh-CN" altLang="zh-CN" sz="1600" dirty="0"/>
              <a:t>编程</a:t>
            </a:r>
          </a:p>
          <a:p>
            <a:pPr lvl="1"/>
            <a:r>
              <a:rPr lang="en-US" altLang="zh-CN" sz="1600" dirty="0"/>
              <a:t>Linux</a:t>
            </a:r>
            <a:r>
              <a:rPr lang="zh-CN" altLang="zh-CN" sz="1600" dirty="0"/>
              <a:t>多线程编程</a:t>
            </a:r>
          </a:p>
          <a:p>
            <a:pPr lvl="1"/>
            <a:r>
              <a:rPr lang="en-US" altLang="zh-CN" sz="1600" dirty="0"/>
              <a:t>Linux TCP/IP</a:t>
            </a:r>
            <a:r>
              <a:rPr lang="zh-CN" altLang="zh-CN" sz="1600" dirty="0"/>
              <a:t>套接字编程</a:t>
            </a:r>
          </a:p>
          <a:p>
            <a:pPr lvl="1"/>
            <a:r>
              <a:rPr lang="en-US" altLang="zh-CN" sz="1600" dirty="0"/>
              <a:t>Qt GUI</a:t>
            </a:r>
            <a:r>
              <a:rPr lang="zh-CN" altLang="zh-CN" sz="1600" dirty="0"/>
              <a:t>编程</a:t>
            </a:r>
          </a:p>
          <a:p>
            <a:pPr lvl="1"/>
            <a:r>
              <a:rPr lang="en-US" altLang="zh-CN" sz="1600" dirty="0"/>
              <a:t>Qt</a:t>
            </a:r>
            <a:r>
              <a:rPr lang="zh-CN" altLang="zh-CN" sz="1600" dirty="0"/>
              <a:t>多线程编程</a:t>
            </a:r>
          </a:p>
          <a:p>
            <a:pPr lvl="1"/>
            <a:r>
              <a:rPr lang="en-US" altLang="zh-CN" sz="1600" dirty="0"/>
              <a:t>Qt TCP/IP</a:t>
            </a:r>
            <a:r>
              <a:rPr lang="zh-CN" altLang="zh-CN" sz="1600" dirty="0"/>
              <a:t>套接字编程</a:t>
            </a:r>
          </a:p>
          <a:p>
            <a:pPr lvl="1"/>
            <a:r>
              <a:rPr lang="en-US" altLang="zh-CN" sz="1600" dirty="0"/>
              <a:t>OpenWrt</a:t>
            </a:r>
            <a:r>
              <a:rPr lang="zh-CN" altLang="zh-CN" sz="1600" dirty="0"/>
              <a:t>系统移植</a:t>
            </a:r>
          </a:p>
          <a:p>
            <a:pPr lvl="1"/>
            <a:r>
              <a:rPr lang="en-US" altLang="zh-CN" sz="1600" dirty="0"/>
              <a:t>OpenWrt</a:t>
            </a:r>
            <a:r>
              <a:rPr lang="zh-CN" altLang="zh-CN" sz="1600" dirty="0"/>
              <a:t>系统配置</a:t>
            </a:r>
          </a:p>
          <a:p>
            <a:pPr lvl="1"/>
            <a:r>
              <a:rPr lang="en-US" altLang="zh-CN" sz="1600" dirty="0"/>
              <a:t>ARM Cortex-M3</a:t>
            </a:r>
            <a:r>
              <a:rPr lang="zh-CN" altLang="zh-CN" sz="1600"/>
              <a:t>裸机</a:t>
            </a:r>
            <a:r>
              <a:rPr lang="zh-CN" altLang="zh-CN" sz="1600" smtClean="0"/>
              <a:t>开发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48" y="2139702"/>
            <a:ext cx="459321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40" y="1131590"/>
            <a:ext cx="8161905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72" y="1028893"/>
            <a:ext cx="6685714" cy="1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612363"/>
            <a:ext cx="7380952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8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03598"/>
            <a:ext cx="8180952" cy="3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/>
              <a:t>第二阶段的教学实践</a:t>
            </a:r>
            <a:endParaRPr lang="en-US" altLang="zh-CN" smtClean="0"/>
          </a:p>
          <a:p>
            <a:pPr lvl="1"/>
            <a:r>
              <a:rPr lang="en-US" altLang="zh-CN" smtClean="0"/>
              <a:t>ARM Cortex-M0</a:t>
            </a:r>
            <a:r>
              <a:rPr lang="zh-CN" altLang="en-US" smtClean="0"/>
              <a:t>的</a:t>
            </a:r>
            <a:r>
              <a:rPr lang="en-US" altLang="zh-CN" smtClean="0"/>
              <a:t>gpio</a:t>
            </a:r>
            <a:r>
              <a:rPr lang="zh-CN" altLang="en-US" smtClean="0"/>
              <a:t>操作</a:t>
            </a:r>
            <a:endParaRPr lang="en-US" altLang="zh-CN" smtClean="0"/>
          </a:p>
          <a:p>
            <a:pPr lvl="1"/>
            <a:r>
              <a:rPr lang="en-US" altLang="zh-CN" smtClean="0"/>
              <a:t>ARM Cortex-M0</a:t>
            </a:r>
            <a:r>
              <a:rPr lang="zh-CN" altLang="en-US" smtClean="0"/>
              <a:t>的</a:t>
            </a:r>
            <a:r>
              <a:rPr lang="en-US" altLang="zh-CN" smtClean="0"/>
              <a:t>i2c</a:t>
            </a:r>
            <a:r>
              <a:rPr lang="zh-CN" altLang="en-US" smtClean="0"/>
              <a:t>通讯</a:t>
            </a:r>
            <a:endParaRPr lang="en-US" altLang="zh-CN" smtClean="0"/>
          </a:p>
          <a:p>
            <a:pPr lvl="1"/>
            <a:r>
              <a:rPr lang="en-US" altLang="zh-CN" smtClean="0"/>
              <a:t>…</a:t>
            </a:r>
          </a:p>
          <a:p>
            <a:pPr marL="273050" lvl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"/>
            </a:pPr>
            <a:r>
              <a:rPr lang="en-US" altLang="zh-CN"/>
              <a:t>ARM Cortex-M0</a:t>
            </a:r>
            <a:r>
              <a:rPr lang="zh-CN" altLang="en-US" smtClean="0"/>
              <a:t>的</a:t>
            </a:r>
            <a:r>
              <a:rPr lang="en-US" altLang="zh-CN" smtClean="0"/>
              <a:t>i2c</a:t>
            </a:r>
            <a:r>
              <a:rPr lang="zh-CN" altLang="en-US" smtClean="0"/>
              <a:t>通讯</a:t>
            </a:r>
            <a:endParaRPr lang="en-US" altLang="zh-CN"/>
          </a:p>
          <a:p>
            <a:r>
              <a:rPr lang="zh-CN" altLang="en-US" smtClean="0"/>
              <a:t>涉及技术</a:t>
            </a:r>
            <a:endParaRPr lang="en-US" altLang="zh-CN" smtClean="0"/>
          </a:p>
          <a:p>
            <a:pPr lvl="1"/>
            <a:r>
              <a:rPr lang="en-US" altLang="zh-CN"/>
              <a:t>C</a:t>
            </a:r>
            <a:r>
              <a:rPr lang="zh-CN" altLang="en-US"/>
              <a:t>语言编程</a:t>
            </a:r>
            <a:endParaRPr lang="en-US" altLang="zh-CN"/>
          </a:p>
          <a:p>
            <a:pPr lvl="1"/>
            <a:r>
              <a:rPr lang="en-US" altLang="zh-CN"/>
              <a:t>ARM</a:t>
            </a:r>
            <a:r>
              <a:rPr lang="zh-CN" altLang="en-US"/>
              <a:t>处理器编程</a:t>
            </a:r>
            <a:endParaRPr lang="en-US" altLang="zh-CN"/>
          </a:p>
          <a:p>
            <a:pPr lvl="1"/>
            <a:r>
              <a:rPr lang="en-US" altLang="zh-CN"/>
              <a:t>ARM</a:t>
            </a:r>
            <a:r>
              <a:rPr lang="zh-CN" altLang="en-US"/>
              <a:t>硬件接口编程</a:t>
            </a:r>
            <a:endParaRPr lang="en-US" altLang="zh-CN"/>
          </a:p>
          <a:p>
            <a:pPr lvl="1"/>
            <a:r>
              <a:rPr lang="en-US" altLang="zh-CN"/>
              <a:t>Kerl</a:t>
            </a:r>
            <a:r>
              <a:rPr lang="zh-CN" altLang="en-US"/>
              <a:t>开发环境</a:t>
            </a:r>
            <a:endParaRPr lang="en-US" altLang="zh-CN"/>
          </a:p>
        </p:txBody>
      </p:sp>
      <p:pic>
        <p:nvPicPr>
          <p:cNvPr id="5" name="Picture 4" descr="g01send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009" y="2715766"/>
            <a:ext cx="569223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34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03598"/>
            <a:ext cx="8171428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/>
              <a:t>第三阶段的教学实践</a:t>
            </a:r>
            <a:endParaRPr lang="en-US" altLang="zh-CN" smtClean="0"/>
          </a:p>
          <a:p>
            <a:pPr lvl="1"/>
            <a:r>
              <a:rPr lang="en-US" altLang="zh-CN" smtClean="0"/>
              <a:t>Zigbee</a:t>
            </a:r>
            <a:r>
              <a:rPr lang="zh-CN" altLang="en-US" smtClean="0"/>
              <a:t>透传实验</a:t>
            </a:r>
            <a:endParaRPr lang="en-US" altLang="zh-CN" smtClean="0"/>
          </a:p>
          <a:p>
            <a:pPr lvl="1"/>
            <a:r>
              <a:rPr lang="zh-CN" altLang="en-US" smtClean="0"/>
              <a:t>霍尔采集实验</a:t>
            </a:r>
            <a:endParaRPr lang="en-US" altLang="zh-CN" smtClean="0"/>
          </a:p>
          <a:p>
            <a:pPr lvl="1"/>
            <a:r>
              <a:rPr lang="en-US" altLang="zh-CN" smtClean="0"/>
              <a:t>…</a:t>
            </a:r>
          </a:p>
          <a:p>
            <a:pPr marL="273050" lvl="1"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"/>
            </a:pPr>
            <a:r>
              <a:rPr lang="en-US" altLang="zh-CN" smtClean="0"/>
              <a:t>Zigbee</a:t>
            </a:r>
            <a:r>
              <a:rPr lang="zh-CN" altLang="en-US" smtClean="0"/>
              <a:t>透传实验</a:t>
            </a:r>
            <a:endParaRPr lang="en-US" altLang="zh-CN" smtClean="0"/>
          </a:p>
          <a:p>
            <a:r>
              <a:rPr lang="zh-CN" altLang="en-US" smtClean="0"/>
              <a:t>涉及技术</a:t>
            </a:r>
            <a:endParaRPr lang="en-US" altLang="zh-CN" smtClean="0"/>
          </a:p>
          <a:p>
            <a:pPr lvl="1"/>
            <a:r>
              <a:rPr lang="en-US" altLang="zh-CN"/>
              <a:t>C</a:t>
            </a:r>
            <a:r>
              <a:rPr lang="zh-CN" altLang="en-US"/>
              <a:t>语言编程</a:t>
            </a:r>
            <a:endParaRPr lang="en-US" altLang="zh-CN"/>
          </a:p>
          <a:p>
            <a:pPr lvl="1"/>
            <a:r>
              <a:rPr lang="en-US" altLang="zh-CN" smtClean="0"/>
              <a:t>Ti CC2530 zstack</a:t>
            </a:r>
            <a:r>
              <a:rPr lang="zh-CN" altLang="en-US" smtClean="0"/>
              <a:t>开源协议栈</a:t>
            </a:r>
            <a:endParaRPr lang="en-US" altLang="zh-CN"/>
          </a:p>
          <a:p>
            <a:pPr lvl="1"/>
            <a:r>
              <a:rPr lang="en-US" altLang="zh-CN"/>
              <a:t>ARM</a:t>
            </a:r>
            <a:r>
              <a:rPr lang="zh-CN" altLang="en-US"/>
              <a:t>硬件接口编程</a:t>
            </a:r>
            <a:endParaRPr lang="en-US" altLang="zh-CN"/>
          </a:p>
          <a:p>
            <a:pPr lvl="1"/>
            <a:r>
              <a:rPr lang="en-US" altLang="zh-CN" smtClean="0"/>
              <a:t>IAR</a:t>
            </a:r>
            <a:r>
              <a:rPr lang="zh-CN" altLang="en-US" smtClean="0"/>
              <a:t>开发</a:t>
            </a:r>
            <a:r>
              <a:rPr lang="zh-CN" altLang="en-US"/>
              <a:t>环境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372849"/>
            <a:ext cx="4553175" cy="32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75606"/>
            <a:ext cx="8142857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物联网课程大纲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73" y="627534"/>
            <a:ext cx="4366059" cy="4104456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/>
              <a:t>业界应用</a:t>
            </a:r>
            <a:r>
              <a:rPr lang="zh-CN" altLang="en-US" smtClean="0"/>
              <a:t>实例：物联网智能仓储系统</a:t>
            </a:r>
            <a:endParaRPr lang="en-US" altLang="zh-CN" smtClean="0"/>
          </a:p>
          <a:p>
            <a:r>
              <a:rPr lang="zh-CN" altLang="en-US" smtClean="0"/>
              <a:t>涉及技术：</a:t>
            </a:r>
            <a:endParaRPr lang="en-US" altLang="zh-CN" smtClean="0"/>
          </a:p>
          <a:p>
            <a:pPr lvl="1"/>
            <a:r>
              <a:rPr lang="zh-CN" altLang="en-US" sz="1600" smtClean="0"/>
              <a:t>物联网</a:t>
            </a:r>
            <a:r>
              <a:rPr lang="zh-CN" altLang="en-US" sz="1600" smtClean="0"/>
              <a:t>部分</a:t>
            </a:r>
            <a:endParaRPr lang="en-US" altLang="zh-CN" sz="1600" smtClean="0"/>
          </a:p>
          <a:p>
            <a:pPr lvl="2"/>
            <a:r>
              <a:rPr lang="zh-CN" altLang="en-US" smtClean="0"/>
              <a:t>传感器</a:t>
            </a:r>
            <a:endParaRPr lang="en-US" altLang="zh-CN" smtClean="0"/>
          </a:p>
          <a:p>
            <a:pPr lvl="2"/>
            <a:r>
              <a:rPr lang="en-US" altLang="zh-CN" smtClean="0"/>
              <a:t>Zigbee</a:t>
            </a:r>
            <a:r>
              <a:rPr lang="zh-CN" altLang="en-US" smtClean="0"/>
              <a:t>模块</a:t>
            </a:r>
            <a:endParaRPr lang="en-US" altLang="zh-CN" smtClean="0"/>
          </a:p>
          <a:p>
            <a:pPr lvl="2"/>
            <a:r>
              <a:rPr lang="en-US" altLang="zh-CN" smtClean="0"/>
              <a:t>ARM Cor</a:t>
            </a:r>
            <a:r>
              <a:rPr lang="en-US" altLang="zh-CN" smtClean="0"/>
              <a:t>tex-M0</a:t>
            </a:r>
            <a:endParaRPr lang="en-US" altLang="zh-CN" smtClean="0"/>
          </a:p>
          <a:p>
            <a:pPr lvl="1"/>
            <a:r>
              <a:rPr lang="zh-CN" altLang="en-US" sz="1600" smtClean="0"/>
              <a:t>嵌入式</a:t>
            </a:r>
            <a:r>
              <a:rPr lang="en-US" altLang="zh-CN" sz="1600"/>
              <a:t>linux</a:t>
            </a:r>
            <a:r>
              <a:rPr lang="zh-CN" altLang="en-US" sz="1600" smtClean="0"/>
              <a:t>部分</a:t>
            </a:r>
            <a:endParaRPr lang="en-US" altLang="zh-CN" sz="1600" smtClean="0"/>
          </a:p>
          <a:p>
            <a:pPr lvl="2"/>
            <a:r>
              <a:rPr lang="en-US" altLang="zh-CN"/>
              <a:t>ARM </a:t>
            </a:r>
            <a:r>
              <a:rPr lang="en-US" altLang="zh-CN" smtClean="0"/>
              <a:t>Cortex-A9</a:t>
            </a:r>
            <a:endParaRPr lang="en-US" altLang="zh-CN"/>
          </a:p>
          <a:p>
            <a:pPr lvl="2"/>
            <a:r>
              <a:rPr lang="en-US" altLang="zh-CN" smtClean="0"/>
              <a:t>Linux</a:t>
            </a:r>
            <a:r>
              <a:rPr lang="zh-CN" altLang="en-US" smtClean="0"/>
              <a:t>系统移植</a:t>
            </a:r>
            <a:endParaRPr lang="en-US" altLang="zh-CN" smtClean="0"/>
          </a:p>
          <a:p>
            <a:pPr lvl="2"/>
            <a:r>
              <a:rPr lang="en-US" altLang="zh-CN" smtClean="0"/>
              <a:t>Linux</a:t>
            </a:r>
            <a:r>
              <a:rPr lang="zh-CN" altLang="en-US" smtClean="0"/>
              <a:t>应用编程</a:t>
            </a:r>
            <a:endParaRPr lang="en-US" altLang="zh-CN" smtClean="0"/>
          </a:p>
          <a:p>
            <a:pPr lvl="1"/>
            <a:r>
              <a:rPr lang="en-US" altLang="zh-CN" sz="1600" smtClean="0"/>
              <a:t>Android</a:t>
            </a:r>
            <a:r>
              <a:rPr lang="zh-CN" altLang="en-US" sz="1600"/>
              <a:t>移动终端</a:t>
            </a:r>
            <a:r>
              <a:rPr lang="zh-CN" altLang="en-US" sz="1600" smtClean="0"/>
              <a:t>部分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中心</a:t>
            </a:r>
            <a:r>
              <a:rPr lang="zh-CN" altLang="en-US" sz="1600"/>
              <a:t>服务器部分</a:t>
            </a:r>
          </a:p>
        </p:txBody>
      </p:sp>
    </p:spTree>
    <p:extLst>
      <p:ext uri="{BB962C8B-B14F-4D97-AF65-F5344CB8AC3E}">
        <p14:creationId xmlns:p14="http://schemas.microsoft.com/office/powerpoint/2010/main" val="22714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4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工作经验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15566"/>
            <a:ext cx="6104039" cy="37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学历要求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66" y="843558"/>
            <a:ext cx="5982177" cy="38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0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地域分布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26760"/>
            <a:ext cx="6552728" cy="372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/>
              <a:t>开发前的研发方向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15566"/>
            <a:ext cx="6408712" cy="381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薪资水平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43558"/>
            <a:ext cx="638348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行业分析</a:t>
            </a:r>
            <a:r>
              <a:rPr lang="en-US" altLang="zh-CN" smtClean="0"/>
              <a:t>-</a:t>
            </a:r>
            <a:r>
              <a:rPr lang="zh-CN" altLang="en-US" smtClean="0"/>
              <a:t>行业分布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7" y="915566"/>
            <a:ext cx="7939739" cy="37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华清远见PPT模板（宽屏）-移动互联网学院20160413">
  <a:themeElements>
    <a:clrScheme name="质朴 1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FFFFFF"/>
      </a:accent3>
      <a:accent4>
        <a:srgbClr val="000000"/>
      </a:accent4>
      <a:accent5>
        <a:srgbClr val="BCBFCE"/>
      </a:accent5>
      <a:accent6>
        <a:srgbClr val="90A6BA"/>
      </a:accent6>
      <a:hlink>
        <a:srgbClr val="B292CA"/>
      </a:hlink>
      <a:folHlink>
        <a:srgbClr val="6B5680"/>
      </a:folHlink>
    </a:clrScheme>
    <a:fontScheme name="质朴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质朴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华清远见PPT模板（宽屏）-移动互联网学院20160413</Template>
  <TotalTime>340</TotalTime>
  <Words>575</Words>
  <Application>Microsoft Office PowerPoint</Application>
  <PresentationFormat>全屏显示(16:9)</PresentationFormat>
  <Paragraphs>110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 PL UMing CN</vt:lpstr>
      <vt:lpstr>华文细黑</vt:lpstr>
      <vt:lpstr>宋体</vt:lpstr>
      <vt:lpstr>微软雅黑</vt:lpstr>
      <vt:lpstr>Arial</vt:lpstr>
      <vt:lpstr>Calibri</vt:lpstr>
      <vt:lpstr>Times New Roman</vt:lpstr>
      <vt:lpstr>Wingdings</vt:lpstr>
      <vt:lpstr>Wingdings 3</vt:lpstr>
      <vt:lpstr>华清远见PPT模板（宽屏）-移动互联网学院20160413</vt:lpstr>
      <vt:lpstr>嵌入式、物联网 课程设计</vt:lpstr>
      <vt:lpstr>大纲</vt:lpstr>
      <vt:lpstr>行业分析</vt:lpstr>
      <vt:lpstr>行业分析-工作经验</vt:lpstr>
      <vt:lpstr>行业分析-学历要求</vt:lpstr>
      <vt:lpstr>行业分析-地域分布</vt:lpstr>
      <vt:lpstr>行业分析-开发前的研发方向</vt:lpstr>
      <vt:lpstr>行业分析-薪资水平</vt:lpstr>
      <vt:lpstr>行业分析-行业分布</vt:lpstr>
      <vt:lpstr>行业分析-公司规模</vt:lpstr>
      <vt:lpstr>行业分析-软件开发平台</vt:lpstr>
      <vt:lpstr>行业分析-软件开发调试工具</vt:lpstr>
      <vt:lpstr>行业分析-硬件开发平台</vt:lpstr>
      <vt:lpstr>行业分析-处理器芯片</vt:lpstr>
      <vt:lpstr>行业分析-软硬件人员安排</vt:lpstr>
      <vt:lpstr>行业分析-操作系统选择</vt:lpstr>
      <vt:lpstr>行业分析-应用方向</vt:lpstr>
      <vt:lpstr>行业分析-企业需求</vt:lpstr>
      <vt:lpstr>嵌入式课程大纲</vt:lpstr>
      <vt:lpstr>嵌入式课程大纲</vt:lpstr>
      <vt:lpstr>嵌入式课程大纲</vt:lpstr>
      <vt:lpstr>嵌入式课程大纲</vt:lpstr>
      <vt:lpstr>嵌入式课程大纲</vt:lpstr>
      <vt:lpstr>嵌入式课程大纲</vt:lpstr>
      <vt:lpstr>嵌入式教学实践-专业教材</vt:lpstr>
      <vt:lpstr>嵌入式教学实践-实验平台</vt:lpstr>
      <vt:lpstr>嵌入式教学实践-业界应用实例</vt:lpstr>
      <vt:lpstr>嵌入式教学实践-业界应用实例</vt:lpstr>
      <vt:lpstr>物联网课程大纲</vt:lpstr>
      <vt:lpstr>物联网课程大纲</vt:lpstr>
      <vt:lpstr>物联网课程大纲</vt:lpstr>
      <vt:lpstr>物联网课程大纲</vt:lpstr>
      <vt:lpstr>物联网课程大纲</vt:lpstr>
      <vt:lpstr>物联网课程大纲</vt:lpstr>
      <vt:lpstr>物联网课程大纲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跨平台APP开发</dc:title>
  <dc:creator>micky</dc:creator>
  <cp:lastModifiedBy>panzzh</cp:lastModifiedBy>
  <cp:revision>207</cp:revision>
  <cp:lastPrinted>2011-09-16T06:19:42Z</cp:lastPrinted>
  <dcterms:created xsi:type="dcterms:W3CDTF">2016-04-14T04:36:35Z</dcterms:created>
  <dcterms:modified xsi:type="dcterms:W3CDTF">2017-10-13T17:54:00Z</dcterms:modified>
</cp:coreProperties>
</file>